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5" r:id="rId10"/>
    <p:sldId id="264" r:id="rId11"/>
    <p:sldId id="266" r:id="rId12"/>
    <p:sldId id="268" r:id="rId13"/>
    <p:sldId id="267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63"/>
    <p:restoredTop sz="94772"/>
  </p:normalViewPr>
  <p:slideViewPr>
    <p:cSldViewPr snapToGrid="0">
      <p:cViewPr varScale="1">
        <p:scale>
          <a:sx n="96" d="100"/>
          <a:sy n="96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3197F7-B3C4-4A12-BFAB-5A6BC451435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0A97B45-FA61-4B84-B532-675333008A9F}">
      <dgm:prSet/>
      <dgm:spPr/>
      <dgm:t>
        <a:bodyPr/>
        <a:lstStyle/>
        <a:p>
          <a:pPr>
            <a:defRPr cap="all"/>
          </a:pPr>
          <a:r>
            <a:rPr lang="en-US" dirty="0"/>
            <a:t>Automation.</a:t>
          </a:r>
        </a:p>
      </dgm:t>
    </dgm:pt>
    <dgm:pt modelId="{FAA5F715-3965-447B-A93D-20D0E269D047}" type="parTrans" cxnId="{65ED9397-F31D-4D86-B416-902C0B62136F}">
      <dgm:prSet/>
      <dgm:spPr/>
      <dgm:t>
        <a:bodyPr/>
        <a:lstStyle/>
        <a:p>
          <a:endParaRPr lang="en-US"/>
        </a:p>
      </dgm:t>
    </dgm:pt>
    <dgm:pt modelId="{E93398DC-0179-4D30-B221-F5E5CFF6CD37}" type="sibTrans" cxnId="{65ED9397-F31D-4D86-B416-902C0B62136F}">
      <dgm:prSet/>
      <dgm:spPr/>
      <dgm:t>
        <a:bodyPr/>
        <a:lstStyle/>
        <a:p>
          <a:endParaRPr lang="en-US"/>
        </a:p>
      </dgm:t>
    </dgm:pt>
    <dgm:pt modelId="{8419E4DC-0B26-4F8D-9EBB-45EB3FECFF8D}">
      <dgm:prSet/>
      <dgm:spPr/>
      <dgm:t>
        <a:bodyPr/>
        <a:lstStyle/>
        <a:p>
          <a:pPr>
            <a:defRPr cap="all"/>
          </a:pPr>
          <a:r>
            <a:rPr lang="en-US" dirty="0"/>
            <a:t>Employees can perform more technically challenging tasks.</a:t>
          </a:r>
        </a:p>
      </dgm:t>
    </dgm:pt>
    <dgm:pt modelId="{19359641-AD64-48AD-86FA-B83921F7AF36}" type="parTrans" cxnId="{76F541FF-5DC3-4318-9BF7-F3AC3B06D753}">
      <dgm:prSet/>
      <dgm:spPr/>
      <dgm:t>
        <a:bodyPr/>
        <a:lstStyle/>
        <a:p>
          <a:endParaRPr lang="en-US"/>
        </a:p>
      </dgm:t>
    </dgm:pt>
    <dgm:pt modelId="{C65ACD38-08B8-4140-AADF-419B80B4A1DA}" type="sibTrans" cxnId="{76F541FF-5DC3-4318-9BF7-F3AC3B06D753}">
      <dgm:prSet/>
      <dgm:spPr/>
      <dgm:t>
        <a:bodyPr/>
        <a:lstStyle/>
        <a:p>
          <a:endParaRPr lang="en-US"/>
        </a:p>
      </dgm:t>
    </dgm:pt>
    <dgm:pt modelId="{AFEFF240-DC75-4CE9-B542-D1A5D19D1DE0}">
      <dgm:prSet/>
      <dgm:spPr/>
      <dgm:t>
        <a:bodyPr/>
        <a:lstStyle/>
        <a:p>
          <a:pPr>
            <a:defRPr cap="all"/>
          </a:pPr>
          <a:r>
            <a:rPr lang="en-US"/>
            <a:t>Owner saves both time and money.</a:t>
          </a:r>
        </a:p>
      </dgm:t>
    </dgm:pt>
    <dgm:pt modelId="{CB7C0C7D-ED76-49FB-97D1-F5683EF73073}" type="parTrans" cxnId="{D1ECF166-E7D9-4466-8197-394D9B266DE5}">
      <dgm:prSet/>
      <dgm:spPr/>
      <dgm:t>
        <a:bodyPr/>
        <a:lstStyle/>
        <a:p>
          <a:endParaRPr lang="en-US"/>
        </a:p>
      </dgm:t>
    </dgm:pt>
    <dgm:pt modelId="{9E00C949-DE84-4F0C-B864-124BEB237A97}" type="sibTrans" cxnId="{D1ECF166-E7D9-4466-8197-394D9B266DE5}">
      <dgm:prSet/>
      <dgm:spPr/>
      <dgm:t>
        <a:bodyPr/>
        <a:lstStyle/>
        <a:p>
          <a:endParaRPr lang="en-US"/>
        </a:p>
      </dgm:t>
    </dgm:pt>
    <dgm:pt modelId="{CCB13A6F-7118-4839-91E5-3063D52EBF5F}" type="pres">
      <dgm:prSet presAssocID="{D93197F7-B3C4-4A12-BFAB-5A6BC4514351}" presName="root" presStyleCnt="0">
        <dgm:presLayoutVars>
          <dgm:dir/>
          <dgm:resizeHandles val="exact"/>
        </dgm:presLayoutVars>
      </dgm:prSet>
      <dgm:spPr/>
    </dgm:pt>
    <dgm:pt modelId="{B01BF8A8-49B9-46A2-8219-CE31BC60C025}" type="pres">
      <dgm:prSet presAssocID="{F0A97B45-FA61-4B84-B532-675333008A9F}" presName="compNode" presStyleCnt="0"/>
      <dgm:spPr/>
    </dgm:pt>
    <dgm:pt modelId="{2C91AE75-FA5B-4199-A172-48C14B1CC022}" type="pres">
      <dgm:prSet presAssocID="{F0A97B45-FA61-4B84-B532-675333008A9F}" presName="iconBgRect" presStyleLbl="bgShp" presStyleIdx="0" presStyleCnt="3"/>
      <dgm:spPr/>
    </dgm:pt>
    <dgm:pt modelId="{5343CCA9-4C17-4783-881F-D78B5E1B1001}" type="pres">
      <dgm:prSet presAssocID="{F0A97B45-FA61-4B84-B532-675333008A9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F0AD01B9-8B11-4651-AE5C-9937F0168A81}" type="pres">
      <dgm:prSet presAssocID="{F0A97B45-FA61-4B84-B532-675333008A9F}" presName="spaceRect" presStyleCnt="0"/>
      <dgm:spPr/>
    </dgm:pt>
    <dgm:pt modelId="{FE4BB9E8-B4BA-4C32-A418-F3BF1C0E205B}" type="pres">
      <dgm:prSet presAssocID="{F0A97B45-FA61-4B84-B532-675333008A9F}" presName="textRect" presStyleLbl="revTx" presStyleIdx="0" presStyleCnt="3">
        <dgm:presLayoutVars>
          <dgm:chMax val="1"/>
          <dgm:chPref val="1"/>
        </dgm:presLayoutVars>
      </dgm:prSet>
      <dgm:spPr/>
    </dgm:pt>
    <dgm:pt modelId="{1A9A4902-F380-4522-81AD-62289B01E52E}" type="pres">
      <dgm:prSet presAssocID="{E93398DC-0179-4D30-B221-F5E5CFF6CD37}" presName="sibTrans" presStyleCnt="0"/>
      <dgm:spPr/>
    </dgm:pt>
    <dgm:pt modelId="{21DDDBB5-A071-4B3D-9818-537272FD0C08}" type="pres">
      <dgm:prSet presAssocID="{8419E4DC-0B26-4F8D-9EBB-45EB3FECFF8D}" presName="compNode" presStyleCnt="0"/>
      <dgm:spPr/>
    </dgm:pt>
    <dgm:pt modelId="{193C4923-DFE2-4E63-A3D6-ECED0970EAC6}" type="pres">
      <dgm:prSet presAssocID="{8419E4DC-0B26-4F8D-9EBB-45EB3FECFF8D}" presName="iconBgRect" presStyleLbl="bgShp" presStyleIdx="1" presStyleCnt="3"/>
      <dgm:spPr/>
    </dgm:pt>
    <dgm:pt modelId="{D6063A23-7AB2-4B55-95E4-B38072C71FBC}" type="pres">
      <dgm:prSet presAssocID="{8419E4DC-0B26-4F8D-9EBB-45EB3FECFF8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660D258E-18EC-493D-925F-B7D889D5188A}" type="pres">
      <dgm:prSet presAssocID="{8419E4DC-0B26-4F8D-9EBB-45EB3FECFF8D}" presName="spaceRect" presStyleCnt="0"/>
      <dgm:spPr/>
    </dgm:pt>
    <dgm:pt modelId="{98042E3F-2BD8-4ECF-B49B-1322E45E232A}" type="pres">
      <dgm:prSet presAssocID="{8419E4DC-0B26-4F8D-9EBB-45EB3FECFF8D}" presName="textRect" presStyleLbl="revTx" presStyleIdx="1" presStyleCnt="3">
        <dgm:presLayoutVars>
          <dgm:chMax val="1"/>
          <dgm:chPref val="1"/>
        </dgm:presLayoutVars>
      </dgm:prSet>
      <dgm:spPr/>
    </dgm:pt>
    <dgm:pt modelId="{6658BCF2-AC4D-4807-9CF3-71FD6B35F6E1}" type="pres">
      <dgm:prSet presAssocID="{C65ACD38-08B8-4140-AADF-419B80B4A1DA}" presName="sibTrans" presStyleCnt="0"/>
      <dgm:spPr/>
    </dgm:pt>
    <dgm:pt modelId="{04146D5B-4E3F-4E8C-9380-C7219126ABC7}" type="pres">
      <dgm:prSet presAssocID="{AFEFF240-DC75-4CE9-B542-D1A5D19D1DE0}" presName="compNode" presStyleCnt="0"/>
      <dgm:spPr/>
    </dgm:pt>
    <dgm:pt modelId="{272CDDCB-9E3C-45BB-A48B-596C665F7DF9}" type="pres">
      <dgm:prSet presAssocID="{AFEFF240-DC75-4CE9-B542-D1A5D19D1DE0}" presName="iconBgRect" presStyleLbl="bgShp" presStyleIdx="2" presStyleCnt="3"/>
      <dgm:spPr/>
    </dgm:pt>
    <dgm:pt modelId="{FA5B8D61-C810-473A-95C2-E5D9FF98D941}" type="pres">
      <dgm:prSet presAssocID="{AFEFF240-DC75-4CE9-B542-D1A5D19D1DE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D83764E-AD12-436A-BB9C-4A0C210EADD5}" type="pres">
      <dgm:prSet presAssocID="{AFEFF240-DC75-4CE9-B542-D1A5D19D1DE0}" presName="spaceRect" presStyleCnt="0"/>
      <dgm:spPr/>
    </dgm:pt>
    <dgm:pt modelId="{447DFB99-C043-4257-93AF-B517A3230BC4}" type="pres">
      <dgm:prSet presAssocID="{AFEFF240-DC75-4CE9-B542-D1A5D19D1DE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7CA3328-6379-48E9-BBCD-64B9F3B9AF34}" type="presOf" srcId="{D93197F7-B3C4-4A12-BFAB-5A6BC4514351}" destId="{CCB13A6F-7118-4839-91E5-3063D52EBF5F}" srcOrd="0" destOrd="0" presId="urn:microsoft.com/office/officeart/2018/5/layout/IconCircleLabelList"/>
    <dgm:cxn modelId="{26AB1333-A01B-43FA-BCF1-ED5D2EDB46BE}" type="presOf" srcId="{F0A97B45-FA61-4B84-B532-675333008A9F}" destId="{FE4BB9E8-B4BA-4C32-A418-F3BF1C0E205B}" srcOrd="0" destOrd="0" presId="urn:microsoft.com/office/officeart/2018/5/layout/IconCircleLabelList"/>
    <dgm:cxn modelId="{63478859-1A00-4D9C-B72C-699CE4B5F9A0}" type="presOf" srcId="{AFEFF240-DC75-4CE9-B542-D1A5D19D1DE0}" destId="{447DFB99-C043-4257-93AF-B517A3230BC4}" srcOrd="0" destOrd="0" presId="urn:microsoft.com/office/officeart/2018/5/layout/IconCircleLabelList"/>
    <dgm:cxn modelId="{D1ECF166-E7D9-4466-8197-394D9B266DE5}" srcId="{D93197F7-B3C4-4A12-BFAB-5A6BC4514351}" destId="{AFEFF240-DC75-4CE9-B542-D1A5D19D1DE0}" srcOrd="2" destOrd="0" parTransId="{CB7C0C7D-ED76-49FB-97D1-F5683EF73073}" sibTransId="{9E00C949-DE84-4F0C-B864-124BEB237A97}"/>
    <dgm:cxn modelId="{65ED9397-F31D-4D86-B416-902C0B62136F}" srcId="{D93197F7-B3C4-4A12-BFAB-5A6BC4514351}" destId="{F0A97B45-FA61-4B84-B532-675333008A9F}" srcOrd="0" destOrd="0" parTransId="{FAA5F715-3965-447B-A93D-20D0E269D047}" sibTransId="{E93398DC-0179-4D30-B221-F5E5CFF6CD37}"/>
    <dgm:cxn modelId="{82051ED6-9EB7-49D2-9779-8BBFF11787D9}" type="presOf" srcId="{8419E4DC-0B26-4F8D-9EBB-45EB3FECFF8D}" destId="{98042E3F-2BD8-4ECF-B49B-1322E45E232A}" srcOrd="0" destOrd="0" presId="urn:microsoft.com/office/officeart/2018/5/layout/IconCircleLabelList"/>
    <dgm:cxn modelId="{76F541FF-5DC3-4318-9BF7-F3AC3B06D753}" srcId="{D93197F7-B3C4-4A12-BFAB-5A6BC4514351}" destId="{8419E4DC-0B26-4F8D-9EBB-45EB3FECFF8D}" srcOrd="1" destOrd="0" parTransId="{19359641-AD64-48AD-86FA-B83921F7AF36}" sibTransId="{C65ACD38-08B8-4140-AADF-419B80B4A1DA}"/>
    <dgm:cxn modelId="{CC839AB6-C9FB-48C6-AC4F-6EBBE3B90F07}" type="presParOf" srcId="{CCB13A6F-7118-4839-91E5-3063D52EBF5F}" destId="{B01BF8A8-49B9-46A2-8219-CE31BC60C025}" srcOrd="0" destOrd="0" presId="urn:microsoft.com/office/officeart/2018/5/layout/IconCircleLabelList"/>
    <dgm:cxn modelId="{32528699-0566-4CAA-9A9B-4024D2E79ABF}" type="presParOf" srcId="{B01BF8A8-49B9-46A2-8219-CE31BC60C025}" destId="{2C91AE75-FA5B-4199-A172-48C14B1CC022}" srcOrd="0" destOrd="0" presId="urn:microsoft.com/office/officeart/2018/5/layout/IconCircleLabelList"/>
    <dgm:cxn modelId="{739C185D-ED84-4AFC-81B5-A39B706CE60A}" type="presParOf" srcId="{B01BF8A8-49B9-46A2-8219-CE31BC60C025}" destId="{5343CCA9-4C17-4783-881F-D78B5E1B1001}" srcOrd="1" destOrd="0" presId="urn:microsoft.com/office/officeart/2018/5/layout/IconCircleLabelList"/>
    <dgm:cxn modelId="{79B613DB-9045-4F73-9939-4545757BE975}" type="presParOf" srcId="{B01BF8A8-49B9-46A2-8219-CE31BC60C025}" destId="{F0AD01B9-8B11-4651-AE5C-9937F0168A81}" srcOrd="2" destOrd="0" presId="urn:microsoft.com/office/officeart/2018/5/layout/IconCircleLabelList"/>
    <dgm:cxn modelId="{AADF6942-4139-46BD-8731-3AC6253B0532}" type="presParOf" srcId="{B01BF8A8-49B9-46A2-8219-CE31BC60C025}" destId="{FE4BB9E8-B4BA-4C32-A418-F3BF1C0E205B}" srcOrd="3" destOrd="0" presId="urn:microsoft.com/office/officeart/2018/5/layout/IconCircleLabelList"/>
    <dgm:cxn modelId="{B18C4A17-2223-4AD2-B2A1-0A570A4FC88F}" type="presParOf" srcId="{CCB13A6F-7118-4839-91E5-3063D52EBF5F}" destId="{1A9A4902-F380-4522-81AD-62289B01E52E}" srcOrd="1" destOrd="0" presId="urn:microsoft.com/office/officeart/2018/5/layout/IconCircleLabelList"/>
    <dgm:cxn modelId="{20931060-5347-4B82-A286-C4960E0428BC}" type="presParOf" srcId="{CCB13A6F-7118-4839-91E5-3063D52EBF5F}" destId="{21DDDBB5-A071-4B3D-9818-537272FD0C08}" srcOrd="2" destOrd="0" presId="urn:microsoft.com/office/officeart/2018/5/layout/IconCircleLabelList"/>
    <dgm:cxn modelId="{94C7526C-C884-4473-8C99-215CA0EA4C0A}" type="presParOf" srcId="{21DDDBB5-A071-4B3D-9818-537272FD0C08}" destId="{193C4923-DFE2-4E63-A3D6-ECED0970EAC6}" srcOrd="0" destOrd="0" presId="urn:microsoft.com/office/officeart/2018/5/layout/IconCircleLabelList"/>
    <dgm:cxn modelId="{B6C24946-B3AE-4F69-ADBB-88FB52D09FF5}" type="presParOf" srcId="{21DDDBB5-A071-4B3D-9818-537272FD0C08}" destId="{D6063A23-7AB2-4B55-95E4-B38072C71FBC}" srcOrd="1" destOrd="0" presId="urn:microsoft.com/office/officeart/2018/5/layout/IconCircleLabelList"/>
    <dgm:cxn modelId="{E0CE77AA-FE64-4276-A307-084D1662D7B6}" type="presParOf" srcId="{21DDDBB5-A071-4B3D-9818-537272FD0C08}" destId="{660D258E-18EC-493D-925F-B7D889D5188A}" srcOrd="2" destOrd="0" presId="urn:microsoft.com/office/officeart/2018/5/layout/IconCircleLabelList"/>
    <dgm:cxn modelId="{C7963F87-093C-48DD-87E3-27431EF28330}" type="presParOf" srcId="{21DDDBB5-A071-4B3D-9818-537272FD0C08}" destId="{98042E3F-2BD8-4ECF-B49B-1322E45E232A}" srcOrd="3" destOrd="0" presId="urn:microsoft.com/office/officeart/2018/5/layout/IconCircleLabelList"/>
    <dgm:cxn modelId="{D17CA274-0B3C-4602-A0A1-51B6B765CE2D}" type="presParOf" srcId="{CCB13A6F-7118-4839-91E5-3063D52EBF5F}" destId="{6658BCF2-AC4D-4807-9CF3-71FD6B35F6E1}" srcOrd="3" destOrd="0" presId="urn:microsoft.com/office/officeart/2018/5/layout/IconCircleLabelList"/>
    <dgm:cxn modelId="{F52CAA8D-FE81-4B11-8D80-A7FEEBF52FBB}" type="presParOf" srcId="{CCB13A6F-7118-4839-91E5-3063D52EBF5F}" destId="{04146D5B-4E3F-4E8C-9380-C7219126ABC7}" srcOrd="4" destOrd="0" presId="urn:microsoft.com/office/officeart/2018/5/layout/IconCircleLabelList"/>
    <dgm:cxn modelId="{8B6C959E-7318-4C95-A2E0-8854AB8A4243}" type="presParOf" srcId="{04146D5B-4E3F-4E8C-9380-C7219126ABC7}" destId="{272CDDCB-9E3C-45BB-A48B-596C665F7DF9}" srcOrd="0" destOrd="0" presId="urn:microsoft.com/office/officeart/2018/5/layout/IconCircleLabelList"/>
    <dgm:cxn modelId="{76D5E447-DCCC-41F2-8721-94B41BB38D6F}" type="presParOf" srcId="{04146D5B-4E3F-4E8C-9380-C7219126ABC7}" destId="{FA5B8D61-C810-473A-95C2-E5D9FF98D941}" srcOrd="1" destOrd="0" presId="urn:microsoft.com/office/officeart/2018/5/layout/IconCircleLabelList"/>
    <dgm:cxn modelId="{2798F12A-016C-452C-A838-4A46F0FBCE58}" type="presParOf" srcId="{04146D5B-4E3F-4E8C-9380-C7219126ABC7}" destId="{5D83764E-AD12-436A-BB9C-4A0C210EADD5}" srcOrd="2" destOrd="0" presId="urn:microsoft.com/office/officeart/2018/5/layout/IconCircleLabelList"/>
    <dgm:cxn modelId="{55A0F88D-CED9-460E-BFD9-76AB54A20B2B}" type="presParOf" srcId="{04146D5B-4E3F-4E8C-9380-C7219126ABC7}" destId="{447DFB99-C043-4257-93AF-B517A3230BC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1AE75-FA5B-4199-A172-48C14B1CC022}">
      <dsp:nvSpPr>
        <dsp:cNvPr id="0" name=""/>
        <dsp:cNvSpPr/>
      </dsp:nvSpPr>
      <dsp:spPr>
        <a:xfrm>
          <a:off x="666089" y="164160"/>
          <a:ext cx="2024437" cy="20244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3CCA9-4C17-4783-881F-D78B5E1B1001}">
      <dsp:nvSpPr>
        <dsp:cNvPr id="0" name=""/>
        <dsp:cNvSpPr/>
      </dsp:nvSpPr>
      <dsp:spPr>
        <a:xfrm>
          <a:off x="1097527" y="595597"/>
          <a:ext cx="1161562" cy="1161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BB9E8-B4BA-4C32-A418-F3BF1C0E205B}">
      <dsp:nvSpPr>
        <dsp:cNvPr id="0" name=""/>
        <dsp:cNvSpPr/>
      </dsp:nvSpPr>
      <dsp:spPr>
        <a:xfrm>
          <a:off x="18933" y="2819160"/>
          <a:ext cx="33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Automation.</a:t>
          </a:r>
        </a:p>
      </dsp:txBody>
      <dsp:txXfrm>
        <a:off x="18933" y="2819160"/>
        <a:ext cx="3318750" cy="720000"/>
      </dsp:txXfrm>
    </dsp:sp>
    <dsp:sp modelId="{193C4923-DFE2-4E63-A3D6-ECED0970EAC6}">
      <dsp:nvSpPr>
        <dsp:cNvPr id="0" name=""/>
        <dsp:cNvSpPr/>
      </dsp:nvSpPr>
      <dsp:spPr>
        <a:xfrm>
          <a:off x="4565621" y="164160"/>
          <a:ext cx="2024437" cy="20244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63A23-7AB2-4B55-95E4-B38072C71FBC}">
      <dsp:nvSpPr>
        <dsp:cNvPr id="0" name=""/>
        <dsp:cNvSpPr/>
      </dsp:nvSpPr>
      <dsp:spPr>
        <a:xfrm>
          <a:off x="4997058" y="595597"/>
          <a:ext cx="1161562" cy="1161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42E3F-2BD8-4ECF-B49B-1322E45E232A}">
      <dsp:nvSpPr>
        <dsp:cNvPr id="0" name=""/>
        <dsp:cNvSpPr/>
      </dsp:nvSpPr>
      <dsp:spPr>
        <a:xfrm>
          <a:off x="3918465" y="2819160"/>
          <a:ext cx="33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Employees can perform more technically challenging tasks.</a:t>
          </a:r>
        </a:p>
      </dsp:txBody>
      <dsp:txXfrm>
        <a:off x="3918465" y="2819160"/>
        <a:ext cx="3318750" cy="720000"/>
      </dsp:txXfrm>
    </dsp:sp>
    <dsp:sp modelId="{272CDDCB-9E3C-45BB-A48B-596C665F7DF9}">
      <dsp:nvSpPr>
        <dsp:cNvPr id="0" name=""/>
        <dsp:cNvSpPr/>
      </dsp:nvSpPr>
      <dsp:spPr>
        <a:xfrm>
          <a:off x="8465152" y="164160"/>
          <a:ext cx="2024437" cy="20244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B8D61-C810-473A-95C2-E5D9FF98D941}">
      <dsp:nvSpPr>
        <dsp:cNvPr id="0" name=""/>
        <dsp:cNvSpPr/>
      </dsp:nvSpPr>
      <dsp:spPr>
        <a:xfrm>
          <a:off x="8896590" y="595597"/>
          <a:ext cx="1161562" cy="1161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DFB99-C043-4257-93AF-B517A3230BC4}">
      <dsp:nvSpPr>
        <dsp:cNvPr id="0" name=""/>
        <dsp:cNvSpPr/>
      </dsp:nvSpPr>
      <dsp:spPr>
        <a:xfrm>
          <a:off x="7817996" y="2819160"/>
          <a:ext cx="33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Owner saves both time and money.</a:t>
          </a:r>
        </a:p>
      </dsp:txBody>
      <dsp:txXfrm>
        <a:off x="7817996" y="2819160"/>
        <a:ext cx="331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7FAE8-F5D6-D34C-890E-7D017C04F04D}" type="datetimeFigureOut">
              <a:rPr lang="en-US" smtClean="0"/>
              <a:t>4/7/24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ADC5D-D61B-1D41-9BC0-F2E82159C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3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ADC5D-D61B-1D41-9BC0-F2E82159C7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BBEE-F49C-421E-8D69-01D678C2645F}" type="datetime1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06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5A31-3E87-468A-B148-5C666447EC69}" type="datetime1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1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212-621B-48DA-ADA4-5ADD472264E8}" type="datetime1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1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4673-3D7D-4DA4-8694-3884C26BCA78}" type="datetime1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2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29FD-4554-41E0-B4CE-5E66F1069EE1}" type="datetime1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4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80AF1-98AE-4BE5-B730-B3F94EBFAF6B}" type="datetime1">
              <a:rPr lang="en-US" smtClean="0"/>
              <a:t>4/4/24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7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02BD241F-3391-4EBE-A8C5-7CBF4570F37E}" type="datetime1">
              <a:rPr lang="en-US" smtClean="0"/>
              <a:t>4/4/24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0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5603-DD09-4201-9B85-01E017332964}" type="datetime1">
              <a:rPr lang="en-US" smtClean="0"/>
              <a:t>4/4/24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3CD9-D698-4CA1-B27A-F3D4C2BCE197}" type="datetime1">
              <a:rPr lang="en-US" smtClean="0"/>
              <a:t>4/4/24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3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4FE42-FC27-4BF8-9CF6-3CCDE72249E1}" type="datetime1">
              <a:rPr lang="en-US" smtClean="0"/>
              <a:t>4/4/24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3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C9139-9C44-484A-9C8C-A9A029484308}" type="datetime1">
              <a:rPr lang="en-US" smtClean="0"/>
              <a:t>4/4/24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F3223F2-9184-454A-B4F4-C56DD77B6351}" type="datetime1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5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9" r:id="rId6"/>
    <p:sldLayoutId id="2147483694" r:id="rId7"/>
    <p:sldLayoutId id="2147483695" r:id="rId8"/>
    <p:sldLayoutId id="2147483696" r:id="rId9"/>
    <p:sldLayoutId id="2147483698" r:id="rId10"/>
    <p:sldLayoutId id="2147483697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op view of a background splashed with colors">
            <a:extLst>
              <a:ext uri="{FF2B5EF4-FFF2-40B4-BE49-F238E27FC236}">
                <a16:creationId xmlns:a16="http://schemas.microsoft.com/office/drawing/2014/main" id="{CA5F01D4-57E1-D0AF-2FCB-AF8C4F119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" b="170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DAE3881-291E-3664-4B6D-C22BED87D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48587" y="648587"/>
            <a:ext cx="6858002" cy="556082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4000">
                <a:schemeClr val="bg1">
                  <a:alpha val="49000"/>
                </a:schemeClr>
              </a:gs>
              <a:gs pos="25000">
                <a:schemeClr val="bg1">
                  <a:alpha val="35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5F81B-1510-B3F1-524A-79524E622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0" y="978408"/>
            <a:ext cx="4795819" cy="3727812"/>
          </a:xfrm>
        </p:spPr>
        <p:txBody>
          <a:bodyPr anchor="t">
            <a:normAutofit/>
          </a:bodyPr>
          <a:lstStyle/>
          <a:p>
            <a:r>
              <a:rPr lang="en-US" sz="5800" dirty="0"/>
              <a:t>Programming Robot Car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75E5C5-4F25-50A6-E643-018DDFB72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0" y="4706224"/>
            <a:ext cx="4381634" cy="1084975"/>
          </a:xfrm>
        </p:spPr>
        <p:txBody>
          <a:bodyPr anchor="b">
            <a:normAutofit/>
          </a:bodyPr>
          <a:lstStyle/>
          <a:p>
            <a:r>
              <a:rPr lang="en-US" sz="2400" dirty="0"/>
              <a:t>By: Roberto Nunez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0CDACD-D191-E642-F686-FCB54B7E5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4695702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228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065D9BE-A58D-6E8A-D4A2-5056F3C5E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89DF5-984E-561D-6459-53FBE0A2F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6160"/>
            <a:ext cx="6353432" cy="1463040"/>
          </a:xfrm>
        </p:spPr>
        <p:txBody>
          <a:bodyPr>
            <a:normAutofit/>
          </a:bodyPr>
          <a:lstStyle/>
          <a:p>
            <a:r>
              <a:rPr lang="en-US" sz="4400"/>
              <a:t>Robot Movement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BD2F725-C45D-387A-B09C-3505BF479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651760"/>
            <a:ext cx="6353432" cy="37033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Must be able to move the robot Forward, backward, Left, and Right.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Forward and Reverse delay is based on the amount of time required to traverse a given distance.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Moves the same way a Track Tractor moves.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Right and Left delay is based on a 45˚ movement every 80 milliseconds.</a:t>
            </a:r>
          </a:p>
        </p:txBody>
      </p:sp>
      <p:pic>
        <p:nvPicPr>
          <p:cNvPr id="8" name="Content Placeholder 7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8ACA1198-B04F-CC19-8C1B-4CAC77034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193" y="976160"/>
            <a:ext cx="2245374" cy="53789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5E428-69B7-6A1B-5736-9AEE74CED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E9894-F2BE-7E7B-738E-9DBEAEBB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54062-143A-2AC7-88E9-757AB8FA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745E793-BC99-8991-71CD-53FFBB6A8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6260" cy="149279"/>
          </a:xfrm>
          <a:custGeom>
            <a:avLst/>
            <a:gdLst>
              <a:gd name="connsiteX0" fmla="*/ 0 w 11156260"/>
              <a:gd name="connsiteY0" fmla="*/ 0 h 149279"/>
              <a:gd name="connsiteX1" fmla="*/ 11156260 w 11156260"/>
              <a:gd name="connsiteY1" fmla="*/ 0 h 149279"/>
              <a:gd name="connsiteX2" fmla="*/ 11156260 w 11156260"/>
              <a:gd name="connsiteY2" fmla="*/ 149279 h 149279"/>
              <a:gd name="connsiteX3" fmla="*/ 0 w 11156260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6260" h="149279">
                <a:moveTo>
                  <a:pt x="0" y="0"/>
                </a:moveTo>
                <a:lnTo>
                  <a:pt x="11156260" y="0"/>
                </a:lnTo>
                <a:lnTo>
                  <a:pt x="11156260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77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C38958-9A69-239A-BA79-2AEC73345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EC109E5-0396-8968-4F42-DFEC28036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7376" y="508090"/>
            <a:ext cx="5230368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G_4973_BFE10058-0C34-4292-AFDB-1D3B3295BB44.mp4">
            <a:hlinkClick r:id="" action="ppaction://media"/>
            <a:extLst>
              <a:ext uri="{FF2B5EF4-FFF2-40B4-BE49-F238E27FC236}">
                <a16:creationId xmlns:a16="http://schemas.microsoft.com/office/drawing/2014/main" id="{9A9B192E-55DC-6868-53A5-9A4E4B2A05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5870" y="508090"/>
            <a:ext cx="3283829" cy="5837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57DCAB-3F28-373F-0517-7AF72905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088" y="976160"/>
            <a:ext cx="5230368" cy="1463040"/>
          </a:xfrm>
        </p:spPr>
        <p:txBody>
          <a:bodyPr>
            <a:normAutofit/>
          </a:bodyPr>
          <a:lstStyle/>
          <a:p>
            <a:r>
              <a:rPr lang="en-US" sz="4400" dirty="0"/>
              <a:t>Testing Movement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9FF34F-4CD7-3582-69EF-A6CF50A0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088" y="2651759"/>
            <a:ext cx="5230368" cy="37033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Test proved to be a success.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Stop-Start Function needed to be created in order to stop voltage being carried over to the next command.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98DFE-5E01-1EC0-5E5F-3AD5DCA0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1AD58-71A7-8176-E188-763A6CF4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FCBA-BFBC-1FA1-00FF-B644E25A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D2704A-C121-0008-10B1-A95034C88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6355080" cy="1463040"/>
          </a:xfrm>
        </p:spPr>
        <p:txBody>
          <a:bodyPr>
            <a:normAutofit/>
          </a:bodyPr>
          <a:lstStyle/>
          <a:p>
            <a:r>
              <a:rPr lang="en-US" sz="4400"/>
              <a:t>Outer Perimeter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4B02A36-E52A-DF0C-E440-A48627251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69" y="2651760"/>
            <a:ext cx="6355080" cy="37033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If-else statement to check for valid sensor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Calling movement functions with scaled-down measurements being passed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Stop-Start function required between every function call.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30BA3-9228-8945-C6BC-7B3F8D7B6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7068A-716F-B0EA-8D9F-F3069AA6F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3979A-74AB-6E72-BE92-0F6A0AE4A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screen shot of a computer&#10;&#10;Description automatically generated">
            <a:extLst>
              <a:ext uri="{FF2B5EF4-FFF2-40B4-BE49-F238E27FC236}">
                <a16:creationId xmlns:a16="http://schemas.microsoft.com/office/drawing/2014/main" id="{3F40772F-33C1-0443-0B03-AE29E96B8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226" y="277659"/>
            <a:ext cx="2862802" cy="59026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2AF664E-956D-40D1-9B64-72A785708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8869" y="6300216"/>
            <a:ext cx="40233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0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EC38958-9A69-239A-BA79-2AEC73345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EC109E5-0396-8968-4F42-DFEC28036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7376" y="508090"/>
            <a:ext cx="5230368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Outer-Perimeter Video_4A983ADD-4263-462F-AD24-FF1C584C3D9F.mp4">
            <a:hlinkClick r:id="" action="ppaction://media"/>
            <a:extLst>
              <a:ext uri="{FF2B5EF4-FFF2-40B4-BE49-F238E27FC236}">
                <a16:creationId xmlns:a16="http://schemas.microsoft.com/office/drawing/2014/main" id="{E2B233F9-5878-D034-E43B-C0E6908A79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8298" y="508090"/>
            <a:ext cx="3998974" cy="5837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72402E-85FB-978D-D18C-E4DC99974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088" y="976160"/>
            <a:ext cx="5230368" cy="1463040"/>
          </a:xfrm>
        </p:spPr>
        <p:txBody>
          <a:bodyPr>
            <a:normAutofit/>
          </a:bodyPr>
          <a:lstStyle/>
          <a:p>
            <a:r>
              <a:rPr lang="en-US" sz="4400" dirty="0"/>
              <a:t>Testing Outer Perimeter 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38B5AEB5-4E15-6A56-64C5-7E2E5AA61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088" y="2651759"/>
            <a:ext cx="5230368" cy="37033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Test proved to be successful.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Now to work on the inside of the house.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234DB-F51D-B20A-A0AB-2BC43645A4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B34F6-E237-1852-2BFA-F02F4278F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2760F-0CB1-9FDE-631C-B633EB36A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7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70CC9E-BE73-A18F-B10A-861C359C3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032504" cy="1463040"/>
          </a:xfrm>
        </p:spPr>
        <p:txBody>
          <a:bodyPr>
            <a:normAutofit/>
          </a:bodyPr>
          <a:lstStyle/>
          <a:p>
            <a:r>
              <a:rPr lang="en-US" sz="4000"/>
              <a:t>Current Work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44CE485-0C6B-B0AD-C18D-C3891B63A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0" y="2651760"/>
            <a:ext cx="4019296" cy="370332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Hard-coding the inside squares.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Modifying supplemental ultrasonic sensor code (from ELEGOO) to work with my current code.</a:t>
            </a:r>
          </a:p>
          <a:p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B69D4-F410-41DB-EC27-6E74234555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40CBB-B0B1-6B6F-B821-9B0389C53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5408C-DC9D-9B0E-0650-C55B4BA9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403250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67DE77BD-BFDE-F866-8B96-99917011A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425" y="2721000"/>
            <a:ext cx="6648803" cy="34573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2AF664E-956D-40D1-9B64-72A785708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3426" y="6300216"/>
            <a:ext cx="664880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72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22DB7-0A83-1639-4E66-AC1B9C46C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84B40-2FA9-19F0-A78F-8E7F3A044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Static vs Dynamic code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Terrain Sensitive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Uneven wheels – Two of the motors aren’t properly placed.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Ultrasonic sensor code not working – need to test and see if the ultrasonic sensor is working by using supplemented demo code from ELEGOO.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88889-D70C-8F99-1F34-C9169C6D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4673-3D7D-4DA4-8694-3884C26BCA78}" type="datetime1">
              <a:rPr lang="en-US" smtClean="0"/>
              <a:t>4/7/24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E65FD-6EC0-B20F-2FC5-86F11F169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15959-EA87-45C8-8257-2C8DEF71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69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EC38958-9A69-239A-BA79-2AEC73345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EC109E5-0396-8968-4F42-DFEC28036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7376" y="508090"/>
            <a:ext cx="5230368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20D343A7-46E9-91DB-1CAD-835C6C3F4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7974" y="637983"/>
            <a:ext cx="5837919" cy="5578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44DDA-BFB5-ACF1-DBBD-FE25055D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088" y="976160"/>
            <a:ext cx="5230368" cy="1463040"/>
          </a:xfrm>
        </p:spPr>
        <p:txBody>
          <a:bodyPr>
            <a:normAutofit/>
          </a:bodyPr>
          <a:lstStyle/>
          <a:p>
            <a:r>
              <a:rPr lang="en-US" sz="4400" dirty="0"/>
              <a:t>Future Plans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65851A4-2629-34B0-1EC9-DCCA515CB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9088" y="2651759"/>
            <a:ext cx="5230368" cy="37033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Convert static code into more dynamic code that adjusts based on different floor plans and terrains.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Built to a much larger scale but still small and light enough to be carried by one person. Should also be durable enough for the environment. (+100˚F temperatures &amp; rain).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4BE4C-93E7-6A88-6868-4E8C93B00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E3816-FC0B-C326-0C1F-A11349A91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0B368-60B3-8FA5-4EFB-181A3A223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91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0C28D8-89EA-B367-5BB7-DDB9BBAA5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73AF435-44C8-C44B-9352-ACFA393E2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5CD3B-F963-C8D0-E895-0B726ED5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826" y="978407"/>
            <a:ext cx="8180339" cy="32967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/>
              <a:t>Thank You.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9DC3F-EEC8-06E5-2AE5-52F62BF07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99FF3-612E-43C0-7193-F6F48419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3872-4DE0-F73A-3627-22BF4899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3B997-ED8F-DDD9-CBCC-7522D9CD2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008" y="4469641"/>
            <a:ext cx="8092765" cy="137697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i="1"/>
              <a:t>Questions?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D8A78E-AAB6-C125-6A57-5B031A873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1401" y="508090"/>
            <a:ext cx="807507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BFC5193-1606-67C6-6571-CC04CF234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1400" y="6209925"/>
            <a:ext cx="810195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21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6" name="Rectangle 1055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0443CD-096D-C7FC-E973-616672943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5021183" cy="1463040"/>
          </a:xfrm>
        </p:spPr>
        <p:txBody>
          <a:bodyPr>
            <a:normAutofit/>
          </a:bodyPr>
          <a:lstStyle/>
          <a:p>
            <a:r>
              <a:rPr lang="en-US" sz="4400" dirty="0"/>
              <a:t>House Trenches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4E188-9FB4-4512-D64C-D7D75B4EF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0" y="2651759"/>
            <a:ext cx="5021183" cy="37033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Used for plumbing, electricals, and gas.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Serve as Foundation footings to distribute the weight where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Rebar is often placed inside the trenches to reinforce the concrete.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38ED8-8EE0-A2DA-912C-BFED42D721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EA109-A9F0-C898-2F0A-CCDB1487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9A33F-5023-B211-16D3-EABC98B0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8D51E6F0-34A2-4D53-A48E-8467ACD9E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A construction worker digging a hole in the ground&#10;&#10;Description automatically generated">
            <a:extLst>
              <a:ext uri="{FF2B5EF4-FFF2-40B4-BE49-F238E27FC236}">
                <a16:creationId xmlns:a16="http://schemas.microsoft.com/office/drawing/2014/main" id="{FFF6688F-6386-60FA-DDCC-72CB1906F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8" b="19879"/>
          <a:stretch/>
        </p:blipFill>
        <p:spPr bwMode="auto">
          <a:xfrm>
            <a:off x="6652949" y="657370"/>
            <a:ext cx="5030402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house with a large foundation&#10;&#10;Description automatically generated with medium confidence">
            <a:extLst>
              <a:ext uri="{FF2B5EF4-FFF2-40B4-BE49-F238E27FC236}">
                <a16:creationId xmlns:a16="http://schemas.microsoft.com/office/drawing/2014/main" id="{197BB653-B03E-D7FC-DE3F-D5E241FCE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 b="28750"/>
          <a:stretch/>
        </p:blipFill>
        <p:spPr bwMode="auto">
          <a:xfrm>
            <a:off x="6656832" y="3474720"/>
            <a:ext cx="5030402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Rectangle 1059">
            <a:extLst>
              <a:ext uri="{FF2B5EF4-FFF2-40B4-BE49-F238E27FC236}">
                <a16:creationId xmlns:a16="http://schemas.microsoft.com/office/drawing/2014/main" id="{59D44746-CAE2-4F27-9883-4ED34F055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300216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77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5D683-2C52-AC65-F2DD-C183F147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50863-3CB6-2160-330B-AB0D4F9DB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0690" y="969264"/>
            <a:ext cx="5902660" cy="48704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Requires at minimum three men and 20 minutes per house.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Assuming a private company with one of these men being the owner, and an average of 20 new houses per month (at $25/hour):</a:t>
            </a:r>
          </a:p>
          <a:p>
            <a:r>
              <a:rPr lang="en-US" dirty="0"/>
              <a:t>	20 min * 20 houses / 60 min = ~7 hours</a:t>
            </a:r>
          </a:p>
          <a:p>
            <a:r>
              <a:rPr lang="en-US" dirty="0"/>
              <a:t>	7 hours * $25/hour = $175</a:t>
            </a:r>
          </a:p>
          <a:p>
            <a:r>
              <a:rPr lang="en-US" dirty="0"/>
              <a:t>	$175 * 12 months = $2100/year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-$4200/year to spray paint dirt.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5E7C4-BA36-9C5A-6E28-D1C3C078C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4673-3D7D-4DA4-8694-3884C26BCA78}" type="datetime1">
              <a:rPr lang="en-US" smtClean="0"/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42BDC-7CA3-1223-3DBF-BE8DC357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78CAA-5333-D102-CBD2-4597098F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81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213918-F1EB-4BCE-BE23-F5E9851E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FC4DB-B0BC-3E2F-88BF-B88D0FC9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6160"/>
            <a:ext cx="11155680" cy="1463040"/>
          </a:xfrm>
        </p:spPr>
        <p:txBody>
          <a:bodyPr>
            <a:normAutofit/>
          </a:bodyPr>
          <a:lstStyle/>
          <a:p>
            <a:r>
              <a:rPr lang="en-US" sz="4400"/>
              <a:t>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8257E-A99E-5FE1-2515-A19D3281F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A2798-7204-AE75-DB19-3E60865D9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5AB32-E070-0506-8583-E6522B552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62E862-C7F7-4CA1-B929-D0B75F5E9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9472E84-B1A6-F9F0-F240-676F861170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274016"/>
              </p:ext>
            </p:extLst>
          </p:nvPr>
        </p:nvGraphicFramePr>
        <p:xfrm>
          <a:off x="528320" y="2651760"/>
          <a:ext cx="11155680" cy="370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4389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BE291-E653-DC7A-5C3D-92044B6C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5021183" cy="1463040"/>
          </a:xfrm>
        </p:spPr>
        <p:txBody>
          <a:bodyPr>
            <a:normAutofit/>
          </a:bodyPr>
          <a:lstStyle/>
          <a:p>
            <a:r>
              <a:rPr lang="en-US" sz="4400" dirty="0"/>
              <a:t>The Hardware</a:t>
            </a:r>
          </a:p>
        </p:txBody>
      </p:sp>
      <p:sp>
        <p:nvSpPr>
          <p:cNvPr id="2067" name="Content Placeholder 2053">
            <a:extLst>
              <a:ext uri="{FF2B5EF4-FFF2-40B4-BE49-F238E27FC236}">
                <a16:creationId xmlns:a16="http://schemas.microsoft.com/office/drawing/2014/main" id="{EF87EEB3-83FC-8719-8E72-4F29B0B5C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0" y="2651759"/>
            <a:ext cx="5021183" cy="37033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ELEGOO smart robot v4.0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Test and code at a smaller scale with a inexpensive robot to then transfer (both hardware and software) to a more rugged robot.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scale ratio is 1:25.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2DC18-ED76-1FEA-0BAB-9C7D6025BE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F653C-ABD7-7116-FC82-25806FBF8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E7243-FD1D-B71F-9D76-F4F308993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LEGOO UNO R3 Project Smart Robot Car Kit V4.0 with UNO R3, Line ...">
            <a:extLst>
              <a:ext uri="{FF2B5EF4-FFF2-40B4-BE49-F238E27FC236}">
                <a16:creationId xmlns:a16="http://schemas.microsoft.com/office/drawing/2014/main" id="{645461CC-B8E1-2130-99D9-31B1D64FC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r="1072"/>
          <a:stretch/>
        </p:blipFill>
        <p:spPr bwMode="auto">
          <a:xfrm>
            <a:off x="6367244" y="508090"/>
            <a:ext cx="5300500" cy="584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97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57610A-0B2E-A40D-396B-F23726B32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032504" cy="1463040"/>
          </a:xfrm>
        </p:spPr>
        <p:txBody>
          <a:bodyPr>
            <a:normAutofit/>
          </a:bodyPr>
          <a:lstStyle/>
          <a:p>
            <a:r>
              <a:rPr lang="en-US" sz="4000" dirty="0"/>
              <a:t>The Hardware cont.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E3475DE5-F558-A437-C2EB-9A416AA9B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0" y="2651760"/>
            <a:ext cx="4019296" cy="370332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Controller: ELEGOO UNO R3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Distance Measuring Method: Ultrasonic Ranging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Motor-Driven: Dual-channel TB6612 Driver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Single-axis gimbal: SG90 Servo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Tracking method/ controller: Infrared Photoelectric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Visual: Camera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Four DC motors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BF84C-73A2-27C5-9E28-1713E3B783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9635F-307A-D4FF-856F-48E2AF73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5F5C-2774-750D-FB18-1DE47981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403250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ELEGOO Smart Robot Car Kit V4.0 Compatible with Arduino IDE with UNO R3 ...">
            <a:extLst>
              <a:ext uri="{FF2B5EF4-FFF2-40B4-BE49-F238E27FC236}">
                <a16:creationId xmlns:a16="http://schemas.microsoft.com/office/drawing/2014/main" id="{2F2CEEBE-620B-2139-6C91-EE59CAA27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7321" y="657368"/>
            <a:ext cx="5521010" cy="552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 3084">
            <a:extLst>
              <a:ext uri="{FF2B5EF4-FFF2-40B4-BE49-F238E27FC236}">
                <a16:creationId xmlns:a16="http://schemas.microsoft.com/office/drawing/2014/main" id="{02AF664E-956D-40D1-9B64-72A785708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3426" y="6300216"/>
            <a:ext cx="664880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3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D1BDCCC-E676-2A7E-BE11-2B8C23DB2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81C97B1-8A09-6383-8C65-A3B73577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2F3B43-FA06-E46E-B5F3-843071B27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6160"/>
            <a:ext cx="11153214" cy="1113897"/>
          </a:xfrm>
        </p:spPr>
        <p:txBody>
          <a:bodyPr>
            <a:normAutofit/>
          </a:bodyPr>
          <a:lstStyle/>
          <a:p>
            <a:r>
              <a:rPr lang="en-US" sz="4400" dirty="0"/>
              <a:t>Preparation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2B88A1-35D9-82D8-2B76-BB3E91DB7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299" y="2299390"/>
            <a:ext cx="6769784" cy="40485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Arduino.h</a:t>
            </a:r>
            <a:r>
              <a:rPr lang="en-US" sz="1800" dirty="0"/>
              <a:t>: Arduino core library (“</a:t>
            </a:r>
            <a:r>
              <a:rPr lang="en-US" sz="1800" dirty="0" err="1"/>
              <a:t>digitalWrite</a:t>
            </a:r>
            <a:r>
              <a:rPr lang="en-US" sz="1800" dirty="0"/>
              <a:t>(), </a:t>
            </a:r>
            <a:r>
              <a:rPr lang="en-US" sz="1800" dirty="0" err="1"/>
              <a:t>analogRead</a:t>
            </a:r>
            <a:r>
              <a:rPr lang="en-US" sz="1800" dirty="0"/>
              <a:t>(), </a:t>
            </a:r>
            <a:r>
              <a:rPr lang="en-US" sz="1800" dirty="0" err="1"/>
              <a:t>pinMode</a:t>
            </a:r>
            <a:r>
              <a:rPr lang="en-US" sz="1800" dirty="0"/>
              <a:t>())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ENA &amp; ENB: Enable pins for controlling motor speed.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IN1, IN2, IN3, &amp; IN4: Pins for each of the four DC motors.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STBY: used to enable/disable the motor driver.</a:t>
            </a:r>
          </a:p>
        </p:txBody>
      </p:sp>
      <p:pic>
        <p:nvPicPr>
          <p:cNvPr id="12" name="Content Placeholder 11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EC835C9A-BB2D-10BE-43BF-CF75CC5DA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867" b="1"/>
          <a:stretch/>
        </p:blipFill>
        <p:spPr>
          <a:xfrm>
            <a:off x="517869" y="2299390"/>
            <a:ext cx="3941064" cy="4048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14CBC-4B2B-9732-2E77-A4F3B3617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1504E-C3F2-F441-992A-80484E4A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B09FE-0CCC-54AF-1646-B75D716B2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8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8939E9-A72A-5146-740A-BBFADA40C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5021183" cy="1463040"/>
          </a:xfrm>
        </p:spPr>
        <p:txBody>
          <a:bodyPr>
            <a:normAutofit/>
          </a:bodyPr>
          <a:lstStyle/>
          <a:p>
            <a:r>
              <a:rPr lang="en-US" sz="4400" dirty="0"/>
              <a:t>Preparation cont.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4A24061-A3B6-7B9E-4BDB-7D330A0F5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0" y="2651760"/>
            <a:ext cx="5021183" cy="370332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setup function prepares the robot to receive code.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DdigitalWrite</a:t>
            </a:r>
            <a:r>
              <a:rPr lang="en-US" sz="1800" dirty="0"/>
              <a:t> sets the motor driver to high and enables the pins to send voltage to the DC motors.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All pins are set to output using </a:t>
            </a:r>
            <a:r>
              <a:rPr lang="en-US" sz="1800" dirty="0" err="1"/>
              <a:t>pinmode</a:t>
            </a:r>
            <a:r>
              <a:rPr lang="en-US" sz="1800" dirty="0"/>
              <a:t>, this allows the expansion bard to send commands to the motors.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Serialbegin</a:t>
            </a:r>
            <a:r>
              <a:rPr lang="en-US" sz="1800" dirty="0"/>
              <a:t> sets the baud rate, communication between the bard and the motors, at 9600 bits per second.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FD31D-7886-4BA2-C94B-A367C1A8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144D7-3D7C-4066-4CEB-64CF8AE05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526B9-DBF3-7551-7C5C-92B0EEF19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D0C255BE-78D9-C229-65AE-9200E28BE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878" y="657369"/>
            <a:ext cx="4911923" cy="55229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7B17300-4063-4FCF-8D7A-59C263BDA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4224" y="6300216"/>
            <a:ext cx="52852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12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C32CD27-7027-AB2B-38F1-71C08EB84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6DD38CD-CFFE-4ABA-3DC8-01ED90559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4611" y="508090"/>
            <a:ext cx="6186474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7" descr="A blueprint of a building&#10;&#10;Description automatically generated">
            <a:extLst>
              <a:ext uri="{FF2B5EF4-FFF2-40B4-BE49-F238E27FC236}">
                <a16:creationId xmlns:a16="http://schemas.microsoft.com/office/drawing/2014/main" id="{70E6FD47-DD4F-1D3C-8FB7-3EA0433C4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7" r="1" b="1789"/>
          <a:stretch/>
        </p:blipFill>
        <p:spPr>
          <a:xfrm rot="5400000">
            <a:off x="-290134" y="1316094"/>
            <a:ext cx="5837918" cy="4221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AB05E-83A7-612D-84DA-FFC873451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761" y="976160"/>
            <a:ext cx="6177891" cy="1463040"/>
          </a:xfrm>
        </p:spPr>
        <p:txBody>
          <a:bodyPr>
            <a:normAutofit/>
          </a:bodyPr>
          <a:lstStyle/>
          <a:p>
            <a:r>
              <a:rPr lang="en-US" sz="4400" dirty="0"/>
              <a:t>Objective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AC51EB1-F8C1-B81A-81D7-EE45607A2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775" y="2651760"/>
            <a:ext cx="6176956" cy="37033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Use existing </a:t>
            </a:r>
            <a:r>
              <a:rPr lang="en-US" sz="1800" dirty="0" err="1"/>
              <a:t>hosue</a:t>
            </a:r>
            <a:r>
              <a:rPr lang="en-US" sz="1800" dirty="0"/>
              <a:t> plan and scale down measurements.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Drive the dimensions of the house as well as the squares inside the house.</a:t>
            </a:r>
          </a:p>
          <a:p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CEC1C-BFCD-DD08-58B2-B443942AF3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9D44673-3D7D-4DA4-8694-3884C26BCA78}" type="datetime1">
              <a:rPr lang="en-US" smtClean="0"/>
              <a:pPr>
                <a:spcAft>
                  <a:spcPts val="600"/>
                </a:spcAft>
              </a:pPr>
              <a:t>4/6/24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79669-2A96-7829-C1C4-D910C9B28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870" y="97713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C1C77-631D-564B-1851-318E1956B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4317" y="6420414"/>
            <a:ext cx="6379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FDF98CC-160E-494C-8C3C-8CDC5FA257DE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03645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AnalogousFromRegularSeedRightStep">
      <a:dk1>
        <a:srgbClr val="000000"/>
      </a:dk1>
      <a:lt1>
        <a:srgbClr val="FFFFFF"/>
      </a:lt1>
      <a:dk2>
        <a:srgbClr val="223A3D"/>
      </a:dk2>
      <a:lt2>
        <a:srgbClr val="E2E8E8"/>
      </a:lt2>
      <a:accent1>
        <a:srgbClr val="E73429"/>
      </a:accent1>
      <a:accent2>
        <a:srgbClr val="D57117"/>
      </a:accent2>
      <a:accent3>
        <a:srgbClr val="B4A420"/>
      </a:accent3>
      <a:accent4>
        <a:srgbClr val="80B113"/>
      </a:accent4>
      <a:accent5>
        <a:srgbClr val="4AB821"/>
      </a:accent5>
      <a:accent6>
        <a:srgbClr val="14BC2C"/>
      </a:accent6>
      <a:hlink>
        <a:srgbClr val="329096"/>
      </a:hlink>
      <a:folHlink>
        <a:srgbClr val="7F7F7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4597</TotalTime>
  <Words>678</Words>
  <Application>Microsoft Macintosh PowerPoint</Application>
  <PresentationFormat>Widescreen</PresentationFormat>
  <Paragraphs>105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Arial</vt:lpstr>
      <vt:lpstr>Bierstadt</vt:lpstr>
      <vt:lpstr>GestaltVTI</vt:lpstr>
      <vt:lpstr>Programming Robot Car</vt:lpstr>
      <vt:lpstr>House Trenches </vt:lpstr>
      <vt:lpstr>Problem?</vt:lpstr>
      <vt:lpstr>Solution</vt:lpstr>
      <vt:lpstr>The Hardware</vt:lpstr>
      <vt:lpstr>The Hardware cont.</vt:lpstr>
      <vt:lpstr>Preparation</vt:lpstr>
      <vt:lpstr>Preparation cont.</vt:lpstr>
      <vt:lpstr>Objective</vt:lpstr>
      <vt:lpstr>Robot Movement</vt:lpstr>
      <vt:lpstr>Testing Movement</vt:lpstr>
      <vt:lpstr>Outer Perimeter</vt:lpstr>
      <vt:lpstr>Testing Outer Perimeter </vt:lpstr>
      <vt:lpstr>Current Work</vt:lpstr>
      <vt:lpstr>Current Issues</vt:lpstr>
      <vt:lpstr>Future Plans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Semi-Autonomous Construction Robot</dc:title>
  <dc:creator>Roberto Nunez</dc:creator>
  <cp:lastModifiedBy>Roberto Nunez</cp:lastModifiedBy>
  <cp:revision>14</cp:revision>
  <dcterms:created xsi:type="dcterms:W3CDTF">2024-04-04T17:26:47Z</dcterms:created>
  <dcterms:modified xsi:type="dcterms:W3CDTF">2024-04-08T04:29:14Z</dcterms:modified>
</cp:coreProperties>
</file>